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1" r:id="rId2"/>
    <p:sldId id="293" r:id="rId3"/>
    <p:sldId id="294" r:id="rId4"/>
    <p:sldId id="286" r:id="rId5"/>
    <p:sldId id="287" r:id="rId6"/>
    <p:sldId id="288" r:id="rId7"/>
    <p:sldId id="298" r:id="rId8"/>
    <p:sldId id="289" r:id="rId9"/>
    <p:sldId id="290" r:id="rId10"/>
    <p:sldId id="295" r:id="rId11"/>
    <p:sldId id="29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E86F-0A32-44B7-8DFA-D6027A8CECC2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3AAA-CFB4-4934-9E5B-09860DE53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48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1">
            <a:extLst>
              <a:ext uri="{FF2B5EF4-FFF2-40B4-BE49-F238E27FC236}">
                <a16:creationId xmlns:a16="http://schemas.microsoft.com/office/drawing/2014/main" id="{3CA867BA-BF2B-744B-B2D6-7E086C645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E2450D-53BE-1048-8ECF-7A74B82A7F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659" y="2378257"/>
            <a:ext cx="7494631" cy="190929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 der Präsentation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E4F97DF-546C-FD47-A66C-B423207899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659" y="4332562"/>
            <a:ext cx="7494631" cy="53788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D3500B17-2CC9-884A-B936-12BEBA9B21FC}"/>
              </a:ext>
            </a:extLst>
          </p:cNvPr>
          <p:cNvSpPr/>
          <p:nvPr userDrawn="1"/>
        </p:nvSpPr>
        <p:spPr>
          <a:xfrm>
            <a:off x="875646" y="6384498"/>
            <a:ext cx="2487204" cy="29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www.hochtaunuskreis.de</a:t>
            </a:r>
          </a:p>
        </p:txBody>
      </p:sp>
      <p:sp>
        <p:nvSpPr>
          <p:cNvPr id="13" name="Freeform: Shape 33">
            <a:extLst>
              <a:ext uri="{FF2B5EF4-FFF2-40B4-BE49-F238E27FC236}">
                <a16:creationId xmlns:a16="http://schemas.microsoft.com/office/drawing/2014/main" id="{2BEB4BB0-500B-EE45-BC9F-C4DF784FB881}"/>
              </a:ext>
            </a:extLst>
          </p:cNvPr>
          <p:cNvSpPr/>
          <p:nvPr userDrawn="1"/>
        </p:nvSpPr>
        <p:spPr>
          <a:xfrm>
            <a:off x="7452446" y="-21516"/>
            <a:ext cx="4739553" cy="6901548"/>
          </a:xfrm>
          <a:custGeom>
            <a:avLst/>
            <a:gdLst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61585 w 7778866"/>
              <a:gd name="connsiteY3" fmla="*/ 29844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8866" h="6901548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rgbClr val="EAD653">
              <a:alpha val="47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F1C96547-135B-744F-9383-B027FD9E24BB}"/>
              </a:ext>
            </a:extLst>
          </p:cNvPr>
          <p:cNvSpPr txBox="1">
            <a:spLocks/>
          </p:cNvSpPr>
          <p:nvPr userDrawn="1"/>
        </p:nvSpPr>
        <p:spPr>
          <a:xfrm flipV="1">
            <a:off x="7963861" y="-21517"/>
            <a:ext cx="4228137" cy="6901546"/>
          </a:xfrm>
          <a:custGeom>
            <a:avLst/>
            <a:gdLst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61585 w 7778866"/>
              <a:gd name="connsiteY3" fmla="*/ 29844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8866" h="6901548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rgbClr val="004B95">
              <a:alpha val="48000"/>
            </a:srgbClr>
          </a:solidFill>
          <a:ln>
            <a:noFill/>
          </a:ln>
          <a:effectLst>
            <a:outerShdw blurRad="342900" dist="241300" dir="8100000" algn="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D5EFA34-C871-D349-BE9F-55EA5731AC2D}"/>
              </a:ext>
            </a:extLst>
          </p:cNvPr>
          <p:cNvSpPr/>
          <p:nvPr userDrawn="1"/>
        </p:nvSpPr>
        <p:spPr>
          <a:xfrm>
            <a:off x="979712" y="-22032"/>
            <a:ext cx="1690008" cy="200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7EBE414-902C-1049-A646-F026BD7F3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12" t="25686" r="54630" b="26078"/>
          <a:stretch/>
        </p:blipFill>
        <p:spPr>
          <a:xfrm>
            <a:off x="1082669" y="167541"/>
            <a:ext cx="1568204" cy="1741941"/>
          </a:xfrm>
          <a:prstGeom prst="rect">
            <a:avLst/>
          </a:prstGeom>
        </p:spPr>
      </p:pic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9FB202B-6F4C-CD4E-9ED5-73279C6A8C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3098" y="6446976"/>
            <a:ext cx="1884395" cy="230872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8123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EC35219-8CE4-C546-9AE3-B7C34D614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41" y="712012"/>
            <a:ext cx="9466220" cy="537884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B962A4A5-EA4C-2A4F-9F10-859BE399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841" y="1341517"/>
            <a:ext cx="9466220" cy="35780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8FC258-2E2B-424F-9EB5-4D411D0C6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910443"/>
            <a:ext cx="9473786" cy="4343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de-DE" dirty="0"/>
              <a:t>Nunc viverra imperdiet enim. Fusce est. Vivamus a tellus.</a:t>
            </a:r>
          </a:p>
          <a:p>
            <a:pPr lvl="0"/>
            <a:r>
              <a:rPr lang="de-DE" dirty="0"/>
              <a:t>Pellentesque habitant morbi tristique senectus et netus et malesuada fames ac turpis egestas. Proin pharetra nonummy pede. Mauris et orci.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7ED2324-63D7-C940-910B-13A02DE17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52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12AAD6D-209D-734F-AE08-640F8D4CCA7D}"/>
              </a:ext>
            </a:extLst>
          </p:cNvPr>
          <p:cNvGrpSpPr/>
          <p:nvPr userDrawn="1"/>
        </p:nvGrpSpPr>
        <p:grpSpPr>
          <a:xfrm>
            <a:off x="10648868" y="0"/>
            <a:ext cx="985800" cy="1152939"/>
            <a:chOff x="9538856" y="0"/>
            <a:chExt cx="1699424" cy="1987556"/>
          </a:xfrm>
        </p:grpSpPr>
        <p:sp>
          <p:nvSpPr>
            <p:cNvPr id="18" name="Picture Placeholder 1">
              <a:extLst>
                <a:ext uri="{FF2B5EF4-FFF2-40B4-BE49-F238E27FC236}">
                  <a16:creationId xmlns:a16="http://schemas.microsoft.com/office/drawing/2014/main" id="{AFC4A5E4-8D7C-7F4B-AE09-504207047C08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9538856" y="0"/>
              <a:ext cx="1699424" cy="1987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241300" dir="8100000" algn="tr" rotWithShape="0">
                <a:prstClr val="black">
                  <a:alpha val="15940"/>
                </a:prstClr>
              </a:outerShdw>
            </a:effectLst>
          </p:spPr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E50F9A5-E2EE-4E4C-BD43-1ABC2CEDC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143" y="135081"/>
              <a:ext cx="1238849" cy="1717393"/>
            </a:xfrm>
            <a:prstGeom prst="rect">
              <a:avLst/>
            </a:prstGeom>
          </p:spPr>
        </p:pic>
      </p:grp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EC35219-8CE4-C546-9AE3-B7C34D614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41" y="816428"/>
            <a:ext cx="5151574" cy="103762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B962A4A5-EA4C-2A4F-9F10-859BE399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841" y="1945674"/>
            <a:ext cx="5151574" cy="35780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8FC258-2E2B-424F-9EB5-4D411D0C6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6" y="2514600"/>
            <a:ext cx="5155692" cy="37226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de-DE" dirty="0"/>
              <a:t>Nunc viverra imperdiet enim. Fusce est. Vivamus a tellus.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0F5227C6-8C22-A143-8593-4A8DF6B52F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EA6F7D61-8204-0D4D-B809-D1FF010E2E7D}"/>
              </a:ext>
            </a:extLst>
          </p:cNvPr>
          <p:cNvSpPr txBox="1">
            <a:spLocks/>
          </p:cNvSpPr>
          <p:nvPr userDrawn="1"/>
        </p:nvSpPr>
        <p:spPr>
          <a:xfrm>
            <a:off x="11485588" y="6514956"/>
            <a:ext cx="149080" cy="23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10000"/>
              </a:lnSpc>
              <a:defRPr sz="1600" b="0">
                <a:solidFill>
                  <a:schemeClr val="tx2"/>
                </a:solidFill>
                <a:latin typeface="Helvetica Light" panose="020B0403020202020204" pitchFamily="34" charset="0"/>
                <a:ea typeface="Nunito Sans Bold"/>
                <a:cs typeface="Nunito Sans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fld id="{86CB4B4D-7CA3-9044-876B-883B54F8677D}" type="slidenum">
              <a:rPr lang="de-DE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‹Nr.›</a:t>
            </a:fld>
            <a:endParaRPr lang="de-DE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3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12AAD6D-209D-734F-AE08-640F8D4CCA7D}"/>
              </a:ext>
            </a:extLst>
          </p:cNvPr>
          <p:cNvGrpSpPr/>
          <p:nvPr userDrawn="1"/>
        </p:nvGrpSpPr>
        <p:grpSpPr>
          <a:xfrm>
            <a:off x="10648868" y="0"/>
            <a:ext cx="985800" cy="1152939"/>
            <a:chOff x="9538856" y="0"/>
            <a:chExt cx="1699424" cy="1987556"/>
          </a:xfrm>
        </p:grpSpPr>
        <p:sp>
          <p:nvSpPr>
            <p:cNvPr id="18" name="Picture Placeholder 1">
              <a:extLst>
                <a:ext uri="{FF2B5EF4-FFF2-40B4-BE49-F238E27FC236}">
                  <a16:creationId xmlns:a16="http://schemas.microsoft.com/office/drawing/2014/main" id="{AFC4A5E4-8D7C-7F4B-AE09-504207047C08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9538856" y="0"/>
              <a:ext cx="1699424" cy="1987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241300" dir="8100000" algn="tr" rotWithShape="0">
                <a:prstClr val="black">
                  <a:alpha val="15940"/>
                </a:prstClr>
              </a:outerShdw>
            </a:effectLst>
          </p:spPr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E50F9A5-E2EE-4E4C-BD43-1ABC2CEDC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143" y="135081"/>
              <a:ext cx="1238849" cy="1717393"/>
            </a:xfrm>
            <a:prstGeom prst="rect">
              <a:avLst/>
            </a:prstGeom>
          </p:spPr>
        </p:pic>
      </p:grp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EC35219-8CE4-C546-9AE3-B7C34D614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41" y="816428"/>
            <a:ext cx="5151574" cy="103762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B962A4A5-EA4C-2A4F-9F10-859BE399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841" y="1945674"/>
            <a:ext cx="5151574" cy="35780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8FC258-2E2B-424F-9EB5-4D411D0C6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6" y="2514600"/>
            <a:ext cx="5155692" cy="37226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de-DE" dirty="0"/>
              <a:t>Nunc viverra imperdiet enim. Fusce est. Vivamus a tellus.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0F5227C6-8C22-A143-8593-4A8DF6B52F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3429000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D995B240-0D36-0249-A392-1AC4A9B98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B0C57FF8-4676-9A44-9479-38ABF81D7BD3}"/>
              </a:ext>
            </a:extLst>
          </p:cNvPr>
          <p:cNvSpPr txBox="1">
            <a:spLocks/>
          </p:cNvSpPr>
          <p:nvPr userDrawn="1"/>
        </p:nvSpPr>
        <p:spPr>
          <a:xfrm>
            <a:off x="11485588" y="6514956"/>
            <a:ext cx="149080" cy="23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10000"/>
              </a:lnSpc>
              <a:defRPr sz="1600" b="0">
                <a:solidFill>
                  <a:schemeClr val="tx2"/>
                </a:solidFill>
                <a:latin typeface="Helvetica Light" panose="020B0403020202020204" pitchFamily="34" charset="0"/>
                <a:ea typeface="Nunito Sans Bold"/>
                <a:cs typeface="Nunito Sans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fld id="{86CB4B4D-7CA3-9044-876B-883B54F8677D}" type="slidenum">
              <a:rPr lang="de-DE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‹Nr.›</a:t>
            </a:fld>
            <a:endParaRPr lang="de-DE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9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12AAD6D-209D-734F-AE08-640F8D4CCA7D}"/>
              </a:ext>
            </a:extLst>
          </p:cNvPr>
          <p:cNvGrpSpPr/>
          <p:nvPr userDrawn="1"/>
        </p:nvGrpSpPr>
        <p:grpSpPr>
          <a:xfrm>
            <a:off x="10648868" y="0"/>
            <a:ext cx="985800" cy="1152939"/>
            <a:chOff x="9538856" y="0"/>
            <a:chExt cx="1699424" cy="1987556"/>
          </a:xfrm>
        </p:grpSpPr>
        <p:sp>
          <p:nvSpPr>
            <p:cNvPr id="18" name="Picture Placeholder 1">
              <a:extLst>
                <a:ext uri="{FF2B5EF4-FFF2-40B4-BE49-F238E27FC236}">
                  <a16:creationId xmlns:a16="http://schemas.microsoft.com/office/drawing/2014/main" id="{AFC4A5E4-8D7C-7F4B-AE09-504207047C08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9538856" y="0"/>
              <a:ext cx="1699424" cy="1987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241300" dir="8100000" algn="tr" rotWithShape="0">
                <a:prstClr val="black">
                  <a:alpha val="15940"/>
                </a:prstClr>
              </a:outerShdw>
            </a:effectLst>
          </p:spPr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E50F9A5-E2EE-4E4C-BD43-1ABC2CEDC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143" y="135081"/>
              <a:ext cx="1238849" cy="1717393"/>
            </a:xfrm>
            <a:prstGeom prst="rect">
              <a:avLst/>
            </a:prstGeom>
          </p:spPr>
        </p:pic>
      </p:grp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EC35219-8CE4-C546-9AE3-B7C34D614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41" y="816428"/>
            <a:ext cx="5151574" cy="103762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B962A4A5-EA4C-2A4F-9F10-859BE399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841" y="1945674"/>
            <a:ext cx="5151574" cy="35780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8FC258-2E2B-424F-9EB5-4D411D0C6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6" y="2514600"/>
            <a:ext cx="5155692" cy="37226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de-DE" dirty="0"/>
              <a:t>Nunc viverra imperdiet enim. Fusce est. Vivamus a tellus.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0F5227C6-8C22-A143-8593-4A8DF6B52F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2296800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3217D65E-57E6-2F44-B986-ADDA035A23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280600"/>
            <a:ext cx="6096000" cy="2296800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4F26CAD-86D9-9241-9811-5FB9CCB0F6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561200"/>
            <a:ext cx="6096000" cy="2296800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2E886DE4-C781-BD44-8008-F358F41BF8C6}"/>
              </a:ext>
            </a:extLst>
          </p:cNvPr>
          <p:cNvSpPr txBox="1">
            <a:spLocks/>
          </p:cNvSpPr>
          <p:nvPr userDrawn="1"/>
        </p:nvSpPr>
        <p:spPr>
          <a:xfrm>
            <a:off x="11485588" y="6514956"/>
            <a:ext cx="149080" cy="23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10000"/>
              </a:lnSpc>
              <a:defRPr sz="1600" b="0">
                <a:solidFill>
                  <a:schemeClr val="tx2"/>
                </a:solidFill>
                <a:latin typeface="Helvetica Light" panose="020B0403020202020204" pitchFamily="34" charset="0"/>
                <a:ea typeface="Nunito Sans Bold"/>
                <a:cs typeface="Nunito Sans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fld id="{86CB4B4D-7CA3-9044-876B-883B54F8677D}" type="slidenum">
              <a:rPr lang="de-DE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‹Nr.›</a:t>
            </a:fld>
            <a:endParaRPr lang="de-DE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86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8FC258-2E2B-424F-9EB5-4D411D0C6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6" y="1949844"/>
            <a:ext cx="5155692" cy="1382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D36F6EE2-57FF-234B-979C-9C09D9C570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717" y="712012"/>
            <a:ext cx="8838566" cy="537884"/>
          </a:xfr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76ECDA8-86D3-2B45-B82B-6489E84A4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717" y="1341517"/>
            <a:ext cx="8838566" cy="357808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4FD70F1-90A8-644A-B73F-80E05443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949844"/>
            <a:ext cx="5155692" cy="1382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8268071A-9E88-A144-A127-F9B8F0A8A6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3276" y="3429000"/>
            <a:ext cx="10548937" cy="2808288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0FED015-1F6B-8A4E-9396-A04A8614ED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05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Bilder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8FC258-2E2B-424F-9EB5-4D411D0C6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6" y="1949844"/>
            <a:ext cx="5155692" cy="1382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D36F6EE2-57FF-234B-979C-9C09D9C570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717" y="712012"/>
            <a:ext cx="8838566" cy="537884"/>
          </a:xfr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76ECDA8-86D3-2B45-B82B-6489E84A4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717" y="1341517"/>
            <a:ext cx="8838566" cy="357808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4FD70F1-90A8-644A-B73F-80E05443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949844"/>
            <a:ext cx="5155692" cy="1382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8268071A-9E88-A144-A127-F9B8F0A8A6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3277" y="3429000"/>
            <a:ext cx="5292724" cy="2808288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D59341C-4070-1D4E-8AC5-17CBEB1D92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5256213" cy="2808288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D585DBC-91F4-6C40-9654-8C199AECB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56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E4A3DA74-044B-6E4B-A426-7B70DD115951}"/>
              </a:ext>
            </a:extLst>
          </p:cNvPr>
          <p:cNvSpPr/>
          <p:nvPr userDrawn="1"/>
        </p:nvSpPr>
        <p:spPr>
          <a:xfrm>
            <a:off x="0" y="6237288"/>
            <a:ext cx="8534400" cy="66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BE80B7F-FA4A-FB4C-A992-82D1A00D57D1}"/>
              </a:ext>
            </a:extLst>
          </p:cNvPr>
          <p:cNvSpPr/>
          <p:nvPr userDrawn="1"/>
        </p:nvSpPr>
        <p:spPr>
          <a:xfrm>
            <a:off x="8180438" y="0"/>
            <a:ext cx="4011562" cy="6902245"/>
          </a:xfrm>
          <a:prstGeom prst="rect">
            <a:avLst/>
          </a:prstGeom>
          <a:solidFill>
            <a:srgbClr val="004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EC35219-8CE4-C546-9AE3-B7C34D614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41" y="816428"/>
            <a:ext cx="5151574" cy="103762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B962A4A5-EA4C-2A4F-9F10-859BE399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841" y="1945674"/>
            <a:ext cx="5151574" cy="35780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8FC258-2E2B-424F-9EB5-4D411D0C6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6" y="2514600"/>
            <a:ext cx="5155692" cy="37226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de-DE" dirty="0"/>
              <a:t>Nunc viverra imperdiet enim. Fusce est. Vivamus a tellus.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72C2E9-1858-4143-A10B-EEB2E333112E}"/>
              </a:ext>
            </a:extLst>
          </p:cNvPr>
          <p:cNvSpPr/>
          <p:nvPr userDrawn="1"/>
        </p:nvSpPr>
        <p:spPr>
          <a:xfrm>
            <a:off x="875646" y="6482472"/>
            <a:ext cx="2487204" cy="29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www.hochtaunuskreis.de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2AB6599E-D842-4E4E-BBA9-B24FD0AFC0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1814" y="1689611"/>
            <a:ext cx="5000399" cy="4131917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16E13CB-D1DD-C141-B8F7-E07AA4BE1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30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Bi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E4A3DA74-044B-6E4B-A426-7B70DD115951}"/>
              </a:ext>
            </a:extLst>
          </p:cNvPr>
          <p:cNvSpPr/>
          <p:nvPr userDrawn="1"/>
        </p:nvSpPr>
        <p:spPr>
          <a:xfrm>
            <a:off x="0" y="6237288"/>
            <a:ext cx="8534400" cy="66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BE80B7F-FA4A-FB4C-A992-82D1A00D57D1}"/>
              </a:ext>
            </a:extLst>
          </p:cNvPr>
          <p:cNvSpPr/>
          <p:nvPr userDrawn="1"/>
        </p:nvSpPr>
        <p:spPr>
          <a:xfrm>
            <a:off x="8180438" y="0"/>
            <a:ext cx="4011562" cy="6902245"/>
          </a:xfrm>
          <a:prstGeom prst="rect">
            <a:avLst/>
          </a:prstGeom>
          <a:solidFill>
            <a:srgbClr val="004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EC35219-8CE4-C546-9AE3-B7C34D614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41" y="816428"/>
            <a:ext cx="5151574" cy="103762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B962A4A5-EA4C-2A4F-9F10-859BE399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841" y="1945674"/>
            <a:ext cx="5151574" cy="35780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8FC258-2E2B-424F-9EB5-4D411D0C6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6" y="2514600"/>
            <a:ext cx="5155692" cy="37226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de-DE" dirty="0"/>
              <a:t>Nunc viverra imperdiet enim. Fusce est. Vivamus a tellus.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72C2E9-1858-4143-A10B-EEB2E333112E}"/>
              </a:ext>
            </a:extLst>
          </p:cNvPr>
          <p:cNvSpPr/>
          <p:nvPr userDrawn="1"/>
        </p:nvSpPr>
        <p:spPr>
          <a:xfrm>
            <a:off x="875646" y="6482472"/>
            <a:ext cx="2487204" cy="29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www.hochtaunuskreis.de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2AB6599E-D842-4E4E-BBA9-B24FD0AFC0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1814" y="1689611"/>
            <a:ext cx="5000399" cy="2053049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5E391829-8DB9-5F40-84BF-829E042B99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1814" y="3963449"/>
            <a:ext cx="5000399" cy="2053049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489EE653-28B5-7947-86D2-79247DC3AC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48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2AC009D1-67FB-1247-B9F0-DE7CA7D18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21E09CB0-33C4-D84A-92C3-BCE986901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659" y="1697773"/>
            <a:ext cx="10525554" cy="1909296"/>
          </a:xfr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6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07E87DB6-8698-534D-B334-3E850B509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659" y="3652078"/>
            <a:ext cx="10525554" cy="537883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0D09EDB6-A313-8645-A47C-E74A66142F5B}"/>
              </a:ext>
            </a:extLst>
          </p:cNvPr>
          <p:cNvSpPr txBox="1">
            <a:spLocks/>
          </p:cNvSpPr>
          <p:nvPr userDrawn="1"/>
        </p:nvSpPr>
        <p:spPr>
          <a:xfrm>
            <a:off x="11485588" y="6514956"/>
            <a:ext cx="149080" cy="23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10000"/>
              </a:lnSpc>
              <a:defRPr sz="1600" b="0">
                <a:solidFill>
                  <a:schemeClr val="tx2"/>
                </a:solidFill>
                <a:latin typeface="Helvetica Light" panose="020B0403020202020204" pitchFamily="34" charset="0"/>
                <a:ea typeface="Nunito Sans Bold"/>
                <a:cs typeface="Nunito Sans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fld id="{86CB4B4D-7CA3-9044-876B-883B54F8677D}" type="slidenum">
              <a:rPr lang="de-DE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‹Nr.›</a:t>
            </a:fld>
            <a:endParaRPr lang="de-DE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16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E4A3DA74-044B-6E4B-A426-7B70DD115951}"/>
              </a:ext>
            </a:extLst>
          </p:cNvPr>
          <p:cNvSpPr/>
          <p:nvPr userDrawn="1"/>
        </p:nvSpPr>
        <p:spPr>
          <a:xfrm>
            <a:off x="0" y="6237288"/>
            <a:ext cx="12192000" cy="66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72C2E9-1858-4143-A10B-EEB2E333112E}"/>
              </a:ext>
            </a:extLst>
          </p:cNvPr>
          <p:cNvSpPr/>
          <p:nvPr userDrawn="1"/>
        </p:nvSpPr>
        <p:spPr>
          <a:xfrm>
            <a:off x="875646" y="6482472"/>
            <a:ext cx="2487204" cy="29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www.hochtaunuskreis.de</a:t>
            </a:r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229D2B0B-70DE-3A4E-B963-437B90AB13EC}"/>
              </a:ext>
            </a:extLst>
          </p:cNvPr>
          <p:cNvSpPr/>
          <p:nvPr userDrawn="1"/>
        </p:nvSpPr>
        <p:spPr>
          <a:xfrm>
            <a:off x="7452446" y="-21516"/>
            <a:ext cx="4739553" cy="6901548"/>
          </a:xfrm>
          <a:custGeom>
            <a:avLst/>
            <a:gdLst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61585 w 7778866"/>
              <a:gd name="connsiteY3" fmla="*/ 29844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8866" h="6901548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rgbClr val="EA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9ECA8E77-CE49-254E-9950-E6EC99C9C45E}"/>
              </a:ext>
            </a:extLst>
          </p:cNvPr>
          <p:cNvSpPr txBox="1">
            <a:spLocks/>
          </p:cNvSpPr>
          <p:nvPr userDrawn="1"/>
        </p:nvSpPr>
        <p:spPr>
          <a:xfrm flipV="1">
            <a:off x="7963861" y="-21517"/>
            <a:ext cx="4228137" cy="6901546"/>
          </a:xfrm>
          <a:custGeom>
            <a:avLst/>
            <a:gdLst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61585 w 7778866"/>
              <a:gd name="connsiteY3" fmla="*/ 29844 h 6901548"/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48935 w 7778866"/>
              <a:gd name="connsiteY3" fmla="*/ 2343 h 6901548"/>
              <a:gd name="connsiteX4" fmla="*/ 7777831 w 7778866"/>
              <a:gd name="connsiteY4" fmla="*/ 0 h 6901548"/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36287 w 7778866"/>
              <a:gd name="connsiteY3" fmla="*/ 2343 h 6901548"/>
              <a:gd name="connsiteX4" fmla="*/ 7777831 w 7778866"/>
              <a:gd name="connsiteY4" fmla="*/ 0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866" h="6901548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36287" y="2343"/>
                </a:lnTo>
                <a:lnTo>
                  <a:pt x="7777831" y="0"/>
                </a:lnTo>
                <a:close/>
              </a:path>
            </a:pathLst>
          </a:custGeom>
          <a:solidFill>
            <a:srgbClr val="004B95"/>
          </a:solidFill>
          <a:ln>
            <a:noFill/>
          </a:ln>
          <a:effectLst>
            <a:outerShdw blurRad="342900" dist="241300" dir="8100000" algn="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892F7F8B-3C73-474F-9B59-A38E544B23B7}"/>
              </a:ext>
            </a:extLst>
          </p:cNvPr>
          <p:cNvSpPr txBox="1">
            <a:spLocks/>
          </p:cNvSpPr>
          <p:nvPr userDrawn="1"/>
        </p:nvSpPr>
        <p:spPr>
          <a:xfrm>
            <a:off x="11485588" y="6514956"/>
            <a:ext cx="149080" cy="23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10000"/>
              </a:lnSpc>
              <a:defRPr sz="1600" b="0">
                <a:solidFill>
                  <a:schemeClr val="tx2"/>
                </a:solidFill>
                <a:latin typeface="Helvetica Light" panose="020B0403020202020204" pitchFamily="34" charset="0"/>
                <a:ea typeface="Nunito Sans Bold"/>
                <a:cs typeface="Nunito Sans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fld id="{86CB4B4D-7CA3-9044-876B-883B54F8677D}" type="slidenum">
              <a:rPr lang="de-DE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‹Nr.›</a:t>
            </a:fld>
            <a:endParaRPr lang="de-DE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F610F7B3-50A6-A741-A736-D093756018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41" y="2589073"/>
            <a:ext cx="4849730" cy="1037625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99" y="1744763"/>
            <a:ext cx="2304975" cy="2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1">
            <a:extLst>
              <a:ext uri="{FF2B5EF4-FFF2-40B4-BE49-F238E27FC236}">
                <a16:creationId xmlns:a16="http://schemas.microsoft.com/office/drawing/2014/main" id="{3CA867BA-BF2B-744B-B2D6-7E086C645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E2450D-53BE-1048-8ECF-7A74B82A7F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659" y="2378257"/>
            <a:ext cx="7494631" cy="190929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 der Präsentation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E4F97DF-546C-FD47-A66C-B423207899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659" y="4332562"/>
            <a:ext cx="7494631" cy="53788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D3500B17-2CC9-884A-B936-12BEBA9B21FC}"/>
              </a:ext>
            </a:extLst>
          </p:cNvPr>
          <p:cNvSpPr/>
          <p:nvPr userDrawn="1"/>
        </p:nvSpPr>
        <p:spPr>
          <a:xfrm>
            <a:off x="875646" y="6384498"/>
            <a:ext cx="2487204" cy="29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www.hochtaunuskreis.de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F526F08-4895-4745-A940-C551456A7420}"/>
              </a:ext>
            </a:extLst>
          </p:cNvPr>
          <p:cNvSpPr/>
          <p:nvPr userDrawn="1"/>
        </p:nvSpPr>
        <p:spPr>
          <a:xfrm>
            <a:off x="9548272" y="-22032"/>
            <a:ext cx="1690008" cy="200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92EFCD-B8E3-0D4F-932C-C26CAEBA2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12" t="25686" r="54630" b="26078"/>
          <a:stretch/>
        </p:blipFill>
        <p:spPr>
          <a:xfrm>
            <a:off x="9651229" y="167541"/>
            <a:ext cx="1568204" cy="1741941"/>
          </a:xfrm>
          <a:prstGeom prst="rect">
            <a:avLst/>
          </a:prstGeom>
        </p:spPr>
      </p:pic>
      <p:sp>
        <p:nvSpPr>
          <p:cNvPr id="9" name="Textplatzhalter 7">
            <a:extLst>
              <a:ext uri="{FF2B5EF4-FFF2-40B4-BE49-F238E27FC236}">
                <a16:creationId xmlns:a16="http://schemas.microsoft.com/office/drawing/2014/main" id="{6ADFEF98-8C88-3A4F-97EE-E6C4ED69D5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3098" y="6446976"/>
            <a:ext cx="1884395" cy="230872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33102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291420A-71EA-E349-B2C6-559BE3DA43EF}"/>
              </a:ext>
            </a:extLst>
          </p:cNvPr>
          <p:cNvSpPr/>
          <p:nvPr userDrawn="1"/>
        </p:nvSpPr>
        <p:spPr>
          <a:xfrm>
            <a:off x="0" y="6131859"/>
            <a:ext cx="12192000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31">
            <a:extLst>
              <a:ext uri="{FF2B5EF4-FFF2-40B4-BE49-F238E27FC236}">
                <a16:creationId xmlns:a16="http://schemas.microsoft.com/office/drawing/2014/main" id="{3CA867BA-BF2B-744B-B2D6-7E086C645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6" t="7707" r="18654" b="7707"/>
          <a:stretch/>
        </p:blipFill>
        <p:spPr>
          <a:xfrm>
            <a:off x="7461504" y="0"/>
            <a:ext cx="4730496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E2450D-53BE-1048-8ECF-7A74B82A7F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332" y="1674832"/>
            <a:ext cx="6479310" cy="190929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 der Präsentation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E4F97DF-546C-FD47-A66C-B423207899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332" y="3629137"/>
            <a:ext cx="6479310" cy="53788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889256B-E9CE-FE4F-92BC-3DCEE03EB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332" y="4737875"/>
            <a:ext cx="6479310" cy="53788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Vor- und Nachname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197DB5-4A70-E748-BB59-994BE95703F8}"/>
              </a:ext>
            </a:extLst>
          </p:cNvPr>
          <p:cNvSpPr/>
          <p:nvPr userDrawn="1"/>
        </p:nvSpPr>
        <p:spPr>
          <a:xfrm>
            <a:off x="9548272" y="-22032"/>
            <a:ext cx="1690008" cy="200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BD4045-A754-024A-B1C5-675F66A70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12" t="25686" r="54630" b="26078"/>
          <a:stretch/>
        </p:blipFill>
        <p:spPr>
          <a:xfrm>
            <a:off x="9651229" y="167541"/>
            <a:ext cx="1568204" cy="1741941"/>
          </a:xfrm>
          <a:prstGeom prst="rect">
            <a:avLst/>
          </a:prstGeom>
        </p:spPr>
      </p:pic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72F31BC3-039C-8B48-9212-FF5EC97501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73098" y="6446976"/>
            <a:ext cx="1884395" cy="230872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CFC83CB0-CB2F-A842-BC26-6BF4230D6B3A}"/>
              </a:ext>
            </a:extLst>
          </p:cNvPr>
          <p:cNvSpPr/>
          <p:nvPr userDrawn="1"/>
        </p:nvSpPr>
        <p:spPr>
          <a:xfrm>
            <a:off x="875646" y="6384498"/>
            <a:ext cx="2487204" cy="29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www.hochtaunuskreis.de</a:t>
            </a:r>
          </a:p>
        </p:txBody>
      </p:sp>
    </p:spTree>
    <p:extLst>
      <p:ext uri="{BB962C8B-B14F-4D97-AF65-F5344CB8AC3E}">
        <p14:creationId xmlns:p14="http://schemas.microsoft.com/office/powerpoint/2010/main" val="32063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E4A3DA74-044B-6E4B-A426-7B70DD115951}"/>
              </a:ext>
            </a:extLst>
          </p:cNvPr>
          <p:cNvSpPr/>
          <p:nvPr userDrawn="1"/>
        </p:nvSpPr>
        <p:spPr>
          <a:xfrm>
            <a:off x="0" y="6237288"/>
            <a:ext cx="12192000" cy="66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229D2B0B-70DE-3A4E-B963-437B90AB13EC}"/>
              </a:ext>
            </a:extLst>
          </p:cNvPr>
          <p:cNvSpPr/>
          <p:nvPr userDrawn="1"/>
        </p:nvSpPr>
        <p:spPr>
          <a:xfrm>
            <a:off x="7452446" y="-21516"/>
            <a:ext cx="4739553" cy="6901548"/>
          </a:xfrm>
          <a:custGeom>
            <a:avLst/>
            <a:gdLst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61585 w 7778866"/>
              <a:gd name="connsiteY3" fmla="*/ 29844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8866" h="6901548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rgbClr val="EA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9ECA8E77-CE49-254E-9950-E6EC99C9C45E}"/>
              </a:ext>
            </a:extLst>
          </p:cNvPr>
          <p:cNvSpPr txBox="1">
            <a:spLocks/>
          </p:cNvSpPr>
          <p:nvPr userDrawn="1"/>
        </p:nvSpPr>
        <p:spPr>
          <a:xfrm flipV="1">
            <a:off x="7963861" y="-21517"/>
            <a:ext cx="4228137" cy="6901546"/>
          </a:xfrm>
          <a:custGeom>
            <a:avLst/>
            <a:gdLst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61585 w 7778866"/>
              <a:gd name="connsiteY3" fmla="*/ 29844 h 6901548"/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48935 w 7778866"/>
              <a:gd name="connsiteY3" fmla="*/ 2343 h 6901548"/>
              <a:gd name="connsiteX4" fmla="*/ 7777831 w 7778866"/>
              <a:gd name="connsiteY4" fmla="*/ 0 h 6901548"/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36287 w 7778866"/>
              <a:gd name="connsiteY3" fmla="*/ 2343 h 6901548"/>
              <a:gd name="connsiteX4" fmla="*/ 7777831 w 7778866"/>
              <a:gd name="connsiteY4" fmla="*/ 0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866" h="6901548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36287" y="2343"/>
                </a:lnTo>
                <a:lnTo>
                  <a:pt x="7777831" y="0"/>
                </a:lnTo>
                <a:close/>
              </a:path>
            </a:pathLst>
          </a:custGeom>
          <a:solidFill>
            <a:srgbClr val="004B95"/>
          </a:solidFill>
          <a:ln>
            <a:noFill/>
          </a:ln>
          <a:effectLst>
            <a:outerShdw blurRad="342900" dist="241300" dir="8100000" algn="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7A91D6D-E5B1-A84D-B42A-84151AF998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332" y="1674832"/>
            <a:ext cx="6479310" cy="1909296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C13EC47-5C6E-4F42-A5FC-0461988B5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332" y="3629137"/>
            <a:ext cx="6479310" cy="53788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F79E31DA-77AE-984B-9224-E31A886FF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332" y="4737875"/>
            <a:ext cx="6479310" cy="53788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Vor- und Nachname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2C52AD1-177F-0E40-91DF-379B99E6388A}"/>
              </a:ext>
            </a:extLst>
          </p:cNvPr>
          <p:cNvSpPr/>
          <p:nvPr userDrawn="1"/>
        </p:nvSpPr>
        <p:spPr>
          <a:xfrm>
            <a:off x="9548272" y="-22032"/>
            <a:ext cx="1690008" cy="200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35962C8-113A-9F47-9A4A-0035F8434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12" t="25686" r="54630" b="26078"/>
          <a:stretch/>
        </p:blipFill>
        <p:spPr>
          <a:xfrm>
            <a:off x="9651229" y="167541"/>
            <a:ext cx="1568204" cy="1741941"/>
          </a:xfrm>
          <a:prstGeom prst="rect">
            <a:avLst/>
          </a:prstGeom>
        </p:spPr>
      </p:pic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2D0D0673-523F-5D4C-817D-847B284D84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73098" y="6446976"/>
            <a:ext cx="1884395" cy="230872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8316C9B-FF7C-1641-943C-03C52D60FDE8}"/>
              </a:ext>
            </a:extLst>
          </p:cNvPr>
          <p:cNvSpPr/>
          <p:nvPr userDrawn="1"/>
        </p:nvSpPr>
        <p:spPr>
          <a:xfrm>
            <a:off x="875646" y="6384498"/>
            <a:ext cx="2487204" cy="29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www.hochtaunuskreis.de</a:t>
            </a:r>
          </a:p>
        </p:txBody>
      </p:sp>
    </p:spTree>
    <p:extLst>
      <p:ext uri="{BB962C8B-B14F-4D97-AF65-F5344CB8AC3E}">
        <p14:creationId xmlns:p14="http://schemas.microsoft.com/office/powerpoint/2010/main" val="30048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EC35219-8CE4-C546-9AE3-B7C34D614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41" y="712012"/>
            <a:ext cx="9466220" cy="537884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B962A4A5-EA4C-2A4F-9F10-859BE399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841" y="1341517"/>
            <a:ext cx="9466220" cy="357808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0BA2EF4-B4A8-0C46-A0A7-F86C6026F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34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0ACC8A2-E974-6346-98F9-1AEA8CD7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841" y="1725439"/>
            <a:ext cx="8580294" cy="4418195"/>
          </a:xfrm>
        </p:spPr>
        <p:txBody>
          <a:bodyPr anchor="t">
            <a:no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Kapitel</a:t>
            </a:r>
          </a:p>
          <a:p>
            <a:pPr lvl="0"/>
            <a:r>
              <a:rPr lang="de-DE"/>
              <a:t>Kapitel</a:t>
            </a:r>
          </a:p>
          <a:p>
            <a:pPr lvl="0"/>
            <a:r>
              <a:rPr lang="de-DE"/>
              <a:t>Kapitel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6B88C8E-30B3-9541-901C-76E4283F6CA0}"/>
              </a:ext>
            </a:extLst>
          </p:cNvPr>
          <p:cNvSpPr/>
          <p:nvPr userDrawn="1"/>
        </p:nvSpPr>
        <p:spPr>
          <a:xfrm>
            <a:off x="810841" y="714365"/>
            <a:ext cx="9571116" cy="5355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004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Inhalt</a:t>
            </a:r>
            <a:endParaRPr lang="en-US" sz="3600" b="1" dirty="0">
              <a:solidFill>
                <a:srgbClr val="004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6582226-B0B5-4147-8BE5-942E81BC48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842" y="1725439"/>
            <a:ext cx="1060026" cy="4418195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  <a:p>
            <a:pPr lvl="0"/>
            <a:r>
              <a:rPr lang="de-DE"/>
              <a:t>4</a:t>
            </a:r>
          </a:p>
          <a:p>
            <a:pPr lvl="0"/>
            <a:r>
              <a:rPr lang="de-DE"/>
              <a:t>7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0BC4ECA-001C-C04E-B1C4-7E0DE11E0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81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0ACC8A2-E974-6346-98F9-1AEA8CD7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840" y="1725439"/>
            <a:ext cx="6082023" cy="4418195"/>
          </a:xfrm>
        </p:spPr>
        <p:txBody>
          <a:bodyPr anchor="t">
            <a:no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Kapitel</a:t>
            </a:r>
          </a:p>
          <a:p>
            <a:pPr lvl="0"/>
            <a:r>
              <a:rPr lang="de-DE"/>
              <a:t>Kapitel</a:t>
            </a:r>
          </a:p>
          <a:p>
            <a:pPr lvl="0"/>
            <a:r>
              <a:rPr lang="de-DE"/>
              <a:t>Kapitel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6B88C8E-30B3-9541-901C-76E4283F6CA0}"/>
              </a:ext>
            </a:extLst>
          </p:cNvPr>
          <p:cNvSpPr/>
          <p:nvPr userDrawn="1"/>
        </p:nvSpPr>
        <p:spPr>
          <a:xfrm>
            <a:off x="810841" y="714365"/>
            <a:ext cx="9571116" cy="5355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004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Inhalt</a:t>
            </a:r>
            <a:endParaRPr lang="en-US" sz="3600" b="1" dirty="0">
              <a:solidFill>
                <a:srgbClr val="004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6582226-B0B5-4147-8BE5-942E81BC48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0571" y="1725439"/>
            <a:ext cx="1060026" cy="4418195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  <a:p>
            <a:pPr lvl="0"/>
            <a:r>
              <a:rPr lang="de-DE"/>
              <a:t>4</a:t>
            </a:r>
          </a:p>
          <a:p>
            <a:pPr lvl="0"/>
            <a:r>
              <a:rPr lang="de-DE"/>
              <a:t>7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575B0E-FF92-7344-9901-0C289BC0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7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B793D98-3CB2-5E47-BB53-32CAD2814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6" y="4101935"/>
            <a:ext cx="7785554" cy="955228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D4777AB-9172-C14F-8E56-A42DF8ABC3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6" y="5102172"/>
            <a:ext cx="7785554" cy="53788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DBBB32-3419-4D4C-B753-581FA5974D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  <a:solidFill>
            <a:schemeClr val="accent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574885-6F46-F74E-8298-9D651192F3A0}"/>
              </a:ext>
            </a:extLst>
          </p:cNvPr>
          <p:cNvSpPr/>
          <p:nvPr userDrawn="1"/>
        </p:nvSpPr>
        <p:spPr>
          <a:xfrm>
            <a:off x="9548272" y="3876199"/>
            <a:ext cx="1690008" cy="2005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8588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A27C48E-DC16-8C45-A9BB-66BF328E7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12" t="25686" r="54630" b="26078"/>
          <a:stretch/>
        </p:blipFill>
        <p:spPr>
          <a:xfrm>
            <a:off x="9651229" y="4065772"/>
            <a:ext cx="1568204" cy="17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2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B793D98-3CB2-5E47-BB53-32CAD2814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6" y="1250909"/>
            <a:ext cx="7361238" cy="955228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D4777AB-9172-C14F-8E56-A42DF8ABC3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6" y="2251146"/>
            <a:ext cx="7361238" cy="53788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27815D-98B2-8348-A30C-060A4BD08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3086099"/>
            <a:ext cx="7361238" cy="31677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r>
              <a:rPr lang="de-DE" dirty="0"/>
              <a:t>Nunc viverra imperdiet enim. Fusce est. Vivamus a tellus.</a:t>
            </a:r>
          </a:p>
          <a:p>
            <a:pPr lvl="0"/>
            <a:r>
              <a:rPr lang="de-DE" dirty="0"/>
              <a:t>Pellentesque habitant morbi tristique senectus et netus et malesuada fames ac turpis egestas. Proin pharetra nonummy pede. Mauris et orci.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DF918C-1B48-B540-A17C-F0D832788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350" y="0"/>
            <a:ext cx="972836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dist="241300" dir="8100000" algn="tr" rotWithShape="0">
              <a:prstClr val="black">
                <a:alpha val="1594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92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F7BAFA-A794-6743-A645-1AC7EF61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C518EB-D7E4-CE4E-BAB1-076002F45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3F04681-2FCD-764E-9608-B3C56AFEF325}"/>
              </a:ext>
            </a:extLst>
          </p:cNvPr>
          <p:cNvSpPr/>
          <p:nvPr userDrawn="1"/>
        </p:nvSpPr>
        <p:spPr>
          <a:xfrm>
            <a:off x="0" y="6407426"/>
            <a:ext cx="12192000" cy="450574"/>
          </a:xfrm>
          <a:prstGeom prst="rect">
            <a:avLst/>
          </a:prstGeom>
          <a:solidFill>
            <a:srgbClr val="004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6E1F1ACC-3F27-E14F-A80A-18C7C1A22D6F}"/>
              </a:ext>
            </a:extLst>
          </p:cNvPr>
          <p:cNvSpPr/>
          <p:nvPr userDrawn="1"/>
        </p:nvSpPr>
        <p:spPr>
          <a:xfrm>
            <a:off x="875646" y="6482472"/>
            <a:ext cx="2487204" cy="29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www.hochtaunuskreis.de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0389AE84-359C-8445-A817-AEE231BE2B62}"/>
              </a:ext>
            </a:extLst>
          </p:cNvPr>
          <p:cNvSpPr txBox="1">
            <a:spLocks/>
          </p:cNvSpPr>
          <p:nvPr userDrawn="1"/>
        </p:nvSpPr>
        <p:spPr>
          <a:xfrm>
            <a:off x="11485588" y="6514956"/>
            <a:ext cx="149080" cy="23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10000"/>
              </a:lnSpc>
              <a:defRPr sz="1600" b="0">
                <a:solidFill>
                  <a:schemeClr val="tx2"/>
                </a:solidFill>
                <a:latin typeface="Helvetica Light" panose="020B0403020202020204" pitchFamily="34" charset="0"/>
                <a:ea typeface="Nunito Sans Bold"/>
                <a:cs typeface="Nunito Sans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fld id="{86CB4B4D-7CA3-9044-876B-883B54F8677D}" type="slidenum">
              <a:rPr lang="de-DE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‹Nr.›</a:t>
            </a:fld>
            <a:endParaRPr lang="de-DE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2" r:id="rId16"/>
    <p:sldLayoutId id="2147483664" r:id="rId17"/>
    <p:sldLayoutId id="2147483667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Dorfentwicklung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b="1" dirty="0" smtClean="0"/>
              <a:t>         Wehrheim</a:t>
            </a:r>
            <a:endParaRPr lang="de-DE" sz="2800" b="1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03276" y="2514600"/>
            <a:ext cx="5548538" cy="3722688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1"/>
                </a:solidFill>
              </a:rPr>
              <a:t> Bürgerveranstaltung</a:t>
            </a:r>
            <a:endParaRPr lang="de-DE" sz="2800" b="1" dirty="0">
              <a:solidFill>
                <a:schemeClr val="accent1"/>
              </a:solidFill>
            </a:endParaRPr>
          </a:p>
          <a:p>
            <a:r>
              <a:rPr lang="de-DE" sz="3600" b="1" dirty="0">
                <a:solidFill>
                  <a:schemeClr val="accent1"/>
                </a:solidFill>
              </a:rPr>
              <a:t>    </a:t>
            </a:r>
            <a:endParaRPr lang="de-DE" sz="3600" b="1" dirty="0" smtClean="0">
              <a:solidFill>
                <a:schemeClr val="accent1"/>
              </a:solidFill>
            </a:endParaRPr>
          </a:p>
          <a:p>
            <a:endParaRPr lang="de-DE" sz="3600" b="1" dirty="0">
              <a:solidFill>
                <a:schemeClr val="accent1"/>
              </a:solidFill>
            </a:endParaRPr>
          </a:p>
          <a:p>
            <a:r>
              <a:rPr lang="de-DE" sz="3600" b="1" dirty="0" smtClean="0">
                <a:solidFill>
                  <a:schemeClr val="accent1"/>
                </a:solidFill>
              </a:rPr>
              <a:t>                                       </a:t>
            </a:r>
            <a:r>
              <a:rPr lang="de-DE" b="1" dirty="0" smtClean="0">
                <a:solidFill>
                  <a:schemeClr val="accent1"/>
                </a:solidFill>
              </a:rPr>
              <a:t>19. </a:t>
            </a:r>
            <a:r>
              <a:rPr lang="de-DE" b="1" dirty="0">
                <a:solidFill>
                  <a:schemeClr val="accent1"/>
                </a:solidFill>
              </a:rPr>
              <a:t>Juni </a:t>
            </a:r>
            <a:r>
              <a:rPr lang="de-DE" b="1" dirty="0" smtClean="0">
                <a:solidFill>
                  <a:schemeClr val="accent1"/>
                </a:solidFill>
              </a:rPr>
              <a:t>2023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Bürgerhaus Wehrheim</a:t>
            </a:r>
            <a:endParaRPr lang="de-DE" b="1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1811" b="8973"/>
          <a:stretch/>
        </p:blipFill>
        <p:spPr>
          <a:xfrm>
            <a:off x="6096000" y="2013461"/>
            <a:ext cx="5256213" cy="3953579"/>
          </a:xfrm>
        </p:spPr>
      </p:pic>
      <p:sp>
        <p:nvSpPr>
          <p:cNvPr id="5" name="Textfeld 4"/>
          <p:cNvSpPr txBox="1"/>
          <p:nvPr/>
        </p:nvSpPr>
        <p:spPr>
          <a:xfrm>
            <a:off x="6013315" y="5732832"/>
            <a:ext cx="4320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</a:t>
            </a:r>
            <a:r>
              <a:rPr lang="de-DE" sz="1000" dirty="0" smtClean="0"/>
              <a:t>Wikipedia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739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21866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179403" y="1284435"/>
            <a:ext cx="3848314" cy="437043"/>
          </a:xfrm>
        </p:spPr>
        <p:txBody>
          <a:bodyPr wrap="square">
            <a:spAutoFit/>
          </a:bodyPr>
          <a:lstStyle/>
          <a:p>
            <a:r>
              <a:rPr lang="de-DE" sz="2800" b="1" dirty="0"/>
              <a:t>Private Förderung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2565" y="2000251"/>
            <a:ext cx="105296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</a:pPr>
            <a:r>
              <a:rPr lang="de-DE" sz="2400" b="1" dirty="0" smtClean="0"/>
              <a:t>Von Förderung ausgeschlossen sind: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Gewerblicher und sozialer Wohnungsbau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Innenausbau bei Schaffung von mehr als drei Wohneinheiten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079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21866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173720" y="2265748"/>
            <a:ext cx="7849050" cy="437043"/>
          </a:xfrm>
        </p:spPr>
        <p:txBody>
          <a:bodyPr wrap="square">
            <a:spAutoFit/>
          </a:bodyPr>
          <a:lstStyle/>
          <a:p>
            <a:r>
              <a:rPr lang="de-DE" sz="2800" b="1" dirty="0" smtClean="0"/>
              <a:t>Vielen Dank für Ihre Aufmerksamkeit!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03275" y="4579758"/>
            <a:ext cx="529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Elena Recinto-Pfingsten</a:t>
            </a:r>
          </a:p>
          <a:p>
            <a:r>
              <a:rPr lang="de-DE" sz="2000" dirty="0"/>
              <a:t>Tel.: 06172 – 9996160</a:t>
            </a:r>
          </a:p>
          <a:p>
            <a:r>
              <a:rPr lang="de-DE" sz="2000" dirty="0"/>
              <a:t>elena.recinto-pfingsten@hochtaunuskreis.de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98246" y="4578269"/>
            <a:ext cx="525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Alexandra Simon-Lange	</a:t>
            </a:r>
            <a:endParaRPr lang="de-DE" sz="2000" b="1" dirty="0"/>
          </a:p>
          <a:p>
            <a:r>
              <a:rPr lang="de-DE" sz="2000" dirty="0"/>
              <a:t>Tel.: 06172 – </a:t>
            </a:r>
            <a:r>
              <a:rPr lang="de-DE" sz="2000" dirty="0" smtClean="0"/>
              <a:t>9996161</a:t>
            </a:r>
            <a:endParaRPr lang="de-DE" sz="2000" dirty="0"/>
          </a:p>
          <a:p>
            <a:r>
              <a:rPr lang="de-DE" sz="2000" dirty="0"/>
              <a:t>a</a:t>
            </a:r>
            <a:r>
              <a:rPr lang="de-DE" sz="2000" dirty="0" smtClean="0"/>
              <a:t>lexandra.simon-lange@hochtaunuskreis.de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801030" y="3796123"/>
            <a:ext cx="529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Ansprechpartnerinnen:</a:t>
            </a:r>
          </a:p>
        </p:txBody>
      </p:sp>
    </p:spTree>
    <p:extLst>
      <p:ext uri="{BB962C8B-B14F-4D97-AF65-F5344CB8AC3E}">
        <p14:creationId xmlns:p14="http://schemas.microsoft.com/office/powerpoint/2010/main" val="29706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21866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2564" y="2000251"/>
            <a:ext cx="105296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Dörfer </a:t>
            </a:r>
            <a:r>
              <a:rPr lang="de-DE" sz="2400" dirty="0"/>
              <a:t>als attraktiven, </a:t>
            </a:r>
            <a:r>
              <a:rPr lang="de-DE" sz="2400" dirty="0" smtClean="0"/>
              <a:t>zukunftsfähigen </a:t>
            </a:r>
            <a:r>
              <a:rPr lang="de-DE" sz="2400" dirty="0"/>
              <a:t>und lebendigen </a:t>
            </a:r>
            <a:r>
              <a:rPr lang="de-DE" sz="2400" dirty="0" smtClean="0"/>
              <a:t>Lebensraum erhalten  </a:t>
            </a:r>
            <a:r>
              <a:rPr lang="de-DE" sz="2400" dirty="0"/>
              <a:t>und gestalten; Identität bewahren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Stärkung </a:t>
            </a:r>
            <a:r>
              <a:rPr lang="de-DE" sz="2400" dirty="0"/>
              <a:t>der Innenentwicklung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Erhalt </a:t>
            </a:r>
            <a:r>
              <a:rPr lang="de-DE" sz="2400" dirty="0"/>
              <a:t>und Weiterentwicklung der Ortskerne in Funktion und Gestalt </a:t>
            </a:r>
            <a:r>
              <a:rPr lang="de-DE" sz="2400" dirty="0" smtClean="0"/>
              <a:t>inklusive dörfliche </a:t>
            </a:r>
            <a:r>
              <a:rPr lang="de-DE" sz="2400" dirty="0"/>
              <a:t>Baukultur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Verbesserung </a:t>
            </a:r>
            <a:r>
              <a:rPr lang="de-DE" sz="2400" dirty="0"/>
              <a:t>der Wohn- und Lebensqualität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Unterstützung </a:t>
            </a:r>
            <a:r>
              <a:rPr lang="de-DE" sz="2400" dirty="0"/>
              <a:t>des bürgerschaftlichen </a:t>
            </a:r>
            <a:r>
              <a:rPr lang="de-DE" sz="2400" dirty="0" smtClean="0"/>
              <a:t>Engagements</a:t>
            </a:r>
            <a:endParaRPr lang="de-DE" sz="24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959379" y="1284125"/>
            <a:ext cx="6279619" cy="437043"/>
          </a:xfrm>
        </p:spPr>
        <p:txBody>
          <a:bodyPr wrap="square" anchor="ctr" anchorCtr="0">
            <a:normAutofit/>
          </a:bodyPr>
          <a:lstStyle/>
          <a:p>
            <a:r>
              <a:rPr lang="de-DE" sz="2800" b="1" dirty="0" smtClean="0"/>
              <a:t>Kernziele der Dorfentwicklung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874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21866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2565" y="2000251"/>
            <a:ext cx="105296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Gemeinsam und strukturiert über die Zukunft </a:t>
            </a:r>
            <a:r>
              <a:rPr lang="de-DE" sz="2400" dirty="0" smtClean="0"/>
              <a:t>nachdenken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Demographischen </a:t>
            </a:r>
            <a:r>
              <a:rPr lang="de-DE" sz="2400" dirty="0"/>
              <a:t>Wandel als Motor der Veränderung </a:t>
            </a:r>
            <a:r>
              <a:rPr lang="de-DE" sz="2400" dirty="0" smtClean="0"/>
              <a:t>begreifen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Zukunft </a:t>
            </a:r>
            <a:r>
              <a:rPr lang="de-DE" sz="2400" dirty="0"/>
              <a:t>aller Ortsteile als gemeinsame Aufgabe in den Blick nehmen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Spagat </a:t>
            </a:r>
            <a:r>
              <a:rPr lang="de-DE" sz="2400" dirty="0"/>
              <a:t>zwischen einzelörtlichem und Gesamtinteresse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IKEK </a:t>
            </a:r>
            <a:r>
              <a:rPr lang="de-DE" sz="2400" dirty="0"/>
              <a:t>= Handlungsleitfaden für die nächsten 10 – 15 Jahre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Mit-Verantwortung </a:t>
            </a:r>
            <a:r>
              <a:rPr lang="de-DE" sz="2400" dirty="0"/>
              <a:t>der Bürger für ihre Gemeinde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Das </a:t>
            </a:r>
            <a:r>
              <a:rPr lang="de-DE" sz="2400" dirty="0"/>
              <a:t>Miteinander </a:t>
            </a:r>
            <a:r>
              <a:rPr lang="de-DE" sz="2400" dirty="0" smtClean="0"/>
              <a:t>fördern	</a:t>
            </a:r>
            <a:endParaRPr lang="de-DE" sz="24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101885" y="1280132"/>
            <a:ext cx="5994608" cy="437043"/>
          </a:xfrm>
        </p:spPr>
        <p:txBody>
          <a:bodyPr wrap="square" anchor="ctr" anchorCtr="0">
            <a:spAutoFit/>
          </a:bodyPr>
          <a:lstStyle/>
          <a:p>
            <a:r>
              <a:rPr lang="de-DE" sz="2800" b="1" dirty="0" smtClean="0"/>
              <a:t>Vorteile der Dorfentwicklung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805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840000" y="2300342"/>
            <a:ext cx="4500000" cy="37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92000" y="2268000"/>
            <a:ext cx="4500000" cy="37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21866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46000" y="2340148"/>
            <a:ext cx="4410000" cy="28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Kommunale Förderung</a:t>
            </a:r>
          </a:p>
          <a:p>
            <a:endParaRPr lang="de-DE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i</a:t>
            </a:r>
            <a:r>
              <a:rPr lang="de-DE" sz="2400" dirty="0" smtClean="0"/>
              <a:t>n allen Ortsteilen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aus IKEK entwickelte Vorhaben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Konzepte / Dienstleistungen usw.	</a:t>
            </a:r>
            <a:endParaRPr lang="de-DE" sz="24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936291" y="1288049"/>
            <a:ext cx="4328933" cy="437043"/>
          </a:xfrm>
        </p:spPr>
        <p:txBody>
          <a:bodyPr wrap="square" anchor="ctr" anchorCtr="0">
            <a:spAutoFit/>
          </a:bodyPr>
          <a:lstStyle/>
          <a:p>
            <a:r>
              <a:rPr lang="de-DE" sz="2800" b="1" dirty="0" smtClean="0"/>
              <a:t>Fördermöglichkeiten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887500" y="2340000"/>
            <a:ext cx="441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Private Förderung</a:t>
            </a:r>
          </a:p>
          <a:p>
            <a:endParaRPr lang="de-DE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i</a:t>
            </a:r>
            <a:r>
              <a:rPr lang="de-DE" sz="2400" dirty="0" smtClean="0"/>
              <a:t>n allen Ortsteilen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b</a:t>
            </a:r>
            <a:r>
              <a:rPr lang="de-DE" sz="2400" dirty="0" smtClean="0"/>
              <a:t>eschränkt auf abgegrenzte Fördergebiete (Ortskerne) und Einzelkulturdenkmäler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Kostenlose städtebauliche Erstberatung für Bauinteressenten</a:t>
            </a:r>
            <a:endParaRPr lang="de-DE" sz="2400" dirty="0"/>
          </a:p>
        </p:txBody>
      </p:sp>
      <p:sp>
        <p:nvSpPr>
          <p:cNvPr id="9" name="Pfeil nach unten 8"/>
          <p:cNvSpPr/>
          <p:nvPr/>
        </p:nvSpPr>
        <p:spPr>
          <a:xfrm rot="2752881">
            <a:off x="4957260" y="1692000"/>
            <a:ext cx="266007" cy="54032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 rot="18664089">
            <a:off x="6870809" y="1692000"/>
            <a:ext cx="266007" cy="54032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3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21866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773752" y="1284125"/>
            <a:ext cx="8640906" cy="437043"/>
          </a:xfrm>
        </p:spPr>
        <p:txBody>
          <a:bodyPr wrap="square" anchor="ctr" anchorCtr="0">
            <a:spAutoFit/>
          </a:bodyPr>
          <a:lstStyle/>
          <a:p>
            <a:r>
              <a:rPr lang="de-DE" sz="2800" b="1" dirty="0" smtClean="0"/>
              <a:t>Kommunale </a:t>
            </a:r>
            <a:r>
              <a:rPr lang="de-DE" sz="2800" b="1" dirty="0"/>
              <a:t>Förderung - Voraussetzungen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2565" y="2000258"/>
            <a:ext cx="105296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gültige Förderquote (1. Jahreshälfte 2023 für Wehrheim 60%)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de-DE" sz="2400" dirty="0" smtClean="0"/>
              <a:t>Bei investiven Vorhaben mind. 10.000,- € und </a:t>
            </a:r>
          </a:p>
          <a:p>
            <a:pPr>
              <a:spcAft>
                <a:spcPts val="1200"/>
              </a:spcAft>
              <a:tabLst>
                <a:tab pos="355600" algn="l"/>
              </a:tabLst>
            </a:pPr>
            <a:r>
              <a:rPr lang="de-DE" sz="2400" dirty="0" smtClean="0"/>
              <a:t>	bei nicht investiven Vorhaben (Beispiel: Konzept, Strategie…..) 1.500,- € 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Vorhabenbeginn erst nach Zuwendungsbescheid</a:t>
            </a:r>
          </a:p>
        </p:txBody>
      </p:sp>
    </p:spTree>
    <p:extLst>
      <p:ext uri="{BB962C8B-B14F-4D97-AF65-F5344CB8AC3E}">
        <p14:creationId xmlns:p14="http://schemas.microsoft.com/office/powerpoint/2010/main" val="1047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19491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114301" y="1278157"/>
            <a:ext cx="7967849" cy="437043"/>
          </a:xfrm>
        </p:spPr>
        <p:txBody>
          <a:bodyPr wrap="square">
            <a:spAutoFit/>
          </a:bodyPr>
          <a:lstStyle/>
          <a:p>
            <a:r>
              <a:rPr lang="de-DE" sz="2800" b="1" dirty="0"/>
              <a:t>Kommunale </a:t>
            </a:r>
            <a:r>
              <a:rPr lang="de-DE" sz="2800" b="1" dirty="0" smtClean="0"/>
              <a:t>Förderung - Möglichkeiten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822565" y="1857376"/>
            <a:ext cx="1032168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b="1" dirty="0" smtClean="0"/>
              <a:t>Gefördert werden können nach aktueller Richtlinie (01.01.2023):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Konzepte, Dienstleistungen und </a:t>
            </a:r>
            <a:r>
              <a:rPr lang="de-DE" sz="2400" dirty="0" smtClean="0"/>
              <a:t>IT-Lösungen, z.B.:</a:t>
            </a:r>
          </a:p>
          <a:p>
            <a:pPr marL="714375" indent="-342900">
              <a:buFont typeface="Symbol" panose="05050102010706020507" pitchFamily="18" charset="2"/>
              <a:buChar char="-"/>
            </a:pPr>
            <a:r>
              <a:rPr lang="de-DE" sz="2000" dirty="0" smtClean="0"/>
              <a:t>Moderations- und Beratungsdienstleistungen wie z.B. städtebauliche Beratung </a:t>
            </a:r>
          </a:p>
          <a:p>
            <a:pPr marL="714375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dirty="0" smtClean="0"/>
              <a:t>Begleitung </a:t>
            </a:r>
            <a:r>
              <a:rPr lang="de-DE" sz="2000" dirty="0"/>
              <a:t>des Dorfentwicklungsprozesses durch ein Fachbüro (Verfahrensbegleitung) 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Unterstützung bürgerschaftlichen Engagements</a:t>
            </a:r>
          </a:p>
          <a:p>
            <a:pPr marL="714375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dirty="0" smtClean="0"/>
              <a:t>Förderung </a:t>
            </a:r>
            <a:r>
              <a:rPr lang="de-DE" sz="2000" dirty="0"/>
              <a:t>von ehrenamtlichen Kleinprojekten für die Umsetzung des </a:t>
            </a:r>
            <a:r>
              <a:rPr lang="de-DE" sz="2000" dirty="0" smtClean="0"/>
              <a:t>IKEK  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Dörflicher Charakter und kulturgeschichtliches Erbe, z.B.:</a:t>
            </a:r>
          </a:p>
          <a:p>
            <a:pPr marL="714375" indent="-342900">
              <a:buFont typeface="Symbol" panose="05050102010706020507" pitchFamily="18" charset="2"/>
              <a:buChar char="-"/>
            </a:pPr>
            <a:r>
              <a:rPr lang="de-DE" sz="2000" dirty="0" smtClean="0"/>
              <a:t>Erhaltung </a:t>
            </a:r>
            <a:r>
              <a:rPr lang="de-DE" sz="2000" dirty="0"/>
              <a:t>und Gestaltung von Gebäuden von besonderer </a:t>
            </a:r>
            <a:r>
              <a:rPr lang="de-DE" sz="2000" dirty="0" smtClean="0"/>
              <a:t>Bedeutung </a:t>
            </a:r>
          </a:p>
          <a:p>
            <a:pPr marL="371475">
              <a:tabLst>
                <a:tab pos="714375" algn="l"/>
              </a:tabLst>
            </a:pPr>
            <a:r>
              <a:rPr lang="de-DE" sz="2000" dirty="0"/>
              <a:t>	</a:t>
            </a:r>
            <a:r>
              <a:rPr lang="de-DE" sz="2000" dirty="0" smtClean="0"/>
              <a:t>(</a:t>
            </a:r>
            <a:r>
              <a:rPr lang="de-DE" sz="2000" dirty="0"/>
              <a:t>Außensanierung und </a:t>
            </a:r>
            <a:r>
              <a:rPr lang="de-DE" sz="2000" dirty="0" smtClean="0"/>
              <a:t>-gestaltung) z.B</a:t>
            </a:r>
            <a:r>
              <a:rPr lang="de-DE" sz="2000" dirty="0"/>
              <a:t>. </a:t>
            </a:r>
            <a:r>
              <a:rPr lang="de-DE" sz="2000" dirty="0" smtClean="0"/>
              <a:t>DGHs, </a:t>
            </a:r>
            <a:endParaRPr lang="de-DE" sz="2000" dirty="0"/>
          </a:p>
          <a:p>
            <a:pPr marL="714375" indent="-342900">
              <a:buFont typeface="Symbol" panose="05050102010706020507" pitchFamily="18" charset="2"/>
              <a:buChar char="-"/>
            </a:pPr>
            <a:r>
              <a:rPr lang="de-DE" sz="2000" dirty="0" smtClean="0"/>
              <a:t>zur </a:t>
            </a:r>
            <a:r>
              <a:rPr lang="de-DE" sz="2000" dirty="0"/>
              <a:t>Erhaltung des Ortsbildes wie Treppen, Mauern, Brunnen, Brücken, </a:t>
            </a:r>
          </a:p>
          <a:p>
            <a:pPr marL="714375" indent="-342900">
              <a:buFont typeface="Symbol" panose="05050102010706020507" pitchFamily="18" charset="2"/>
              <a:buChar char="-"/>
            </a:pPr>
            <a:r>
              <a:rPr lang="de-DE" sz="2000" dirty="0" smtClean="0"/>
              <a:t>Erhaltung </a:t>
            </a:r>
            <a:r>
              <a:rPr lang="de-DE" sz="2000" dirty="0"/>
              <a:t>und Gestaltung von innerörtlichen Frei- und Grünflächen wie </a:t>
            </a:r>
            <a:r>
              <a:rPr lang="de-DE" sz="2000" dirty="0" smtClean="0"/>
              <a:t>Dorfplätze usw.</a:t>
            </a:r>
          </a:p>
        </p:txBody>
      </p:sp>
    </p:spTree>
    <p:extLst>
      <p:ext uri="{BB962C8B-B14F-4D97-AF65-F5344CB8AC3E}">
        <p14:creationId xmlns:p14="http://schemas.microsoft.com/office/powerpoint/2010/main" val="6452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19491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114301" y="1278157"/>
            <a:ext cx="7967849" cy="437043"/>
          </a:xfrm>
        </p:spPr>
        <p:txBody>
          <a:bodyPr wrap="square">
            <a:spAutoFit/>
          </a:bodyPr>
          <a:lstStyle/>
          <a:p>
            <a:r>
              <a:rPr lang="de-DE" sz="2800" b="1" dirty="0"/>
              <a:t>Kommunale </a:t>
            </a:r>
            <a:r>
              <a:rPr lang="de-DE" sz="2800" b="1" dirty="0" smtClean="0"/>
              <a:t>Förderung - Möglichkeiten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822565" y="2000251"/>
            <a:ext cx="1030263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Örtliche Infrastruktureinrichtungen, z.B.:</a:t>
            </a:r>
          </a:p>
          <a:p>
            <a:pPr marL="714375" indent="-352425">
              <a:buFont typeface="Symbol" panose="05050102010706020507" pitchFamily="18" charset="2"/>
              <a:buChar char="-"/>
            </a:pPr>
            <a:r>
              <a:rPr lang="de-DE" dirty="0" smtClean="0"/>
              <a:t>Schaffung</a:t>
            </a:r>
            <a:r>
              <a:rPr lang="de-DE" dirty="0"/>
              <a:t>, Erhalt und Ausbau der dörflichen Infrastruktureinrichtungen in den Bereichen dorfgemäßer Gemeinschaftseinrichtung, Kultur und </a:t>
            </a:r>
            <a:r>
              <a:rPr lang="de-DE" dirty="0" smtClean="0"/>
              <a:t>Soziales</a:t>
            </a:r>
            <a:endParaRPr lang="de-DE" dirty="0"/>
          </a:p>
          <a:p>
            <a:pPr marL="714375" indent="-352425">
              <a:buFont typeface="Symbol" panose="05050102010706020507" pitchFamily="18" charset="2"/>
              <a:buChar char="-"/>
            </a:pPr>
            <a:r>
              <a:rPr lang="de-DE" dirty="0" smtClean="0"/>
              <a:t>Schaffung</a:t>
            </a:r>
            <a:r>
              <a:rPr lang="de-DE" dirty="0"/>
              <a:t>, Erhalt und Ausbau von Freizeit- und Naherholungseinrichtungen </a:t>
            </a:r>
          </a:p>
          <a:p>
            <a:pPr marL="714375" indent="-352425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am </a:t>
            </a:r>
            <a:r>
              <a:rPr lang="de-DE" dirty="0"/>
              <a:t>Gemeinwohl orientierte Initiativen und Projekte der örtlichen Grundversorgung 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Städtebaulich </a:t>
            </a:r>
            <a:r>
              <a:rPr lang="de-DE" sz="2400" dirty="0"/>
              <a:t>verträglicher </a:t>
            </a:r>
            <a:r>
              <a:rPr lang="de-DE" sz="2400" dirty="0" smtClean="0"/>
              <a:t>Rückbau (mit anschließender Nachnutzung) </a:t>
            </a:r>
          </a:p>
          <a:p>
            <a:pPr marL="714375" indent="-352425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/>
              <a:t>Abriss und Rückbau nicht sanierungsfähiger oder nicht wirtschaftlich und nachhaltig umnutzungsfähiger baulicher Anlagen einschließlich Entsorgung und Entsiegelung </a:t>
            </a:r>
            <a:endParaRPr lang="de-DE" sz="2400" dirty="0" smtClean="0"/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/>
              <a:t>Innenentwicklung durch strategische </a:t>
            </a:r>
            <a:r>
              <a:rPr lang="de-DE" sz="2400" dirty="0" smtClean="0"/>
              <a:t>Sanierungsbereiche</a:t>
            </a:r>
          </a:p>
          <a:p>
            <a:pPr>
              <a:spcAft>
                <a:spcPts val="1200"/>
              </a:spcAft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977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21866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31822" y="1284125"/>
            <a:ext cx="7731571" cy="437043"/>
          </a:xfrm>
        </p:spPr>
        <p:txBody>
          <a:bodyPr wrap="square">
            <a:spAutoFit/>
          </a:bodyPr>
          <a:lstStyle/>
          <a:p>
            <a:r>
              <a:rPr lang="de-DE" sz="2800" b="1" dirty="0"/>
              <a:t>Private </a:t>
            </a:r>
            <a:r>
              <a:rPr lang="de-DE" sz="2800" b="1" dirty="0" smtClean="0"/>
              <a:t>Förderung - Voraussetzungen</a:t>
            </a:r>
            <a:endParaRPr lang="de-DE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22565" y="1991500"/>
            <a:ext cx="77588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Förderquote 35% der Investitionskosten netto pro Objekt</a:t>
            </a:r>
          </a:p>
          <a:p>
            <a:pPr marL="808038" indent="-3600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 smtClean="0"/>
              <a:t>max. 45.000,- €</a:t>
            </a:r>
          </a:p>
          <a:p>
            <a:pPr marL="808038" indent="-3600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m</a:t>
            </a:r>
            <a:r>
              <a:rPr lang="de-DE" sz="2200" dirty="0" smtClean="0"/>
              <a:t>ax. 60.000,- € (Einzelkulturdenkmäler)</a:t>
            </a:r>
          </a:p>
          <a:p>
            <a:pPr marL="808038" indent="-358775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m</a:t>
            </a:r>
            <a:r>
              <a:rPr lang="de-DE" sz="2200" dirty="0" smtClean="0"/>
              <a:t>ax. 200.000,- € (Umbau Wirtschaftsgebäude und Schaffung bis zu drei Wohneinheiten) 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Bei investiven Vorhaben mind. 10.000,- € der Netto-Investitionskosten</a:t>
            </a:r>
            <a:endParaRPr lang="de-DE" sz="2400" dirty="0"/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Vorhabenbeginn erst nach Zuwendungsbescheid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2400" dirty="0" smtClean="0"/>
              <a:t>Maßgebend sind die noch festzulegenden Fördergebiete, Baujahr max. 1950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75" y="1750226"/>
            <a:ext cx="2341038" cy="152781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50" y="3791365"/>
            <a:ext cx="2363488" cy="17726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901905" y="5639376"/>
            <a:ext cx="241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„Oben: Planungsgruppe Darmstadt, Unten: Amt für den ländlichen </a:t>
            </a:r>
            <a:r>
              <a:rPr lang="de-DE" sz="800" dirty="0"/>
              <a:t>R</a:t>
            </a:r>
            <a:r>
              <a:rPr lang="de-DE" sz="800" dirty="0" smtClean="0"/>
              <a:t>aum</a:t>
            </a:r>
            <a:endParaRPr lang="de-DE" sz="800" dirty="0"/>
          </a:p>
        </p:txBody>
      </p:sp>
      <p:sp>
        <p:nvSpPr>
          <p:cNvPr id="9" name="Pfeil nach unten 8"/>
          <p:cNvSpPr/>
          <p:nvPr/>
        </p:nvSpPr>
        <p:spPr>
          <a:xfrm flipH="1">
            <a:off x="10018143" y="3310415"/>
            <a:ext cx="184155" cy="431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5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10841" y="218661"/>
            <a:ext cx="9466220" cy="355374"/>
          </a:xfrm>
        </p:spPr>
        <p:txBody>
          <a:bodyPr/>
          <a:lstStyle/>
          <a:p>
            <a:r>
              <a:rPr lang="de-DE" sz="2000" dirty="0" smtClean="0"/>
              <a:t>Dorfentwicklung Wehrheim Gesamtkommunal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6"/>
            <a:ext cx="1152000" cy="1152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30636" y="1296000"/>
            <a:ext cx="7125462" cy="357808"/>
          </a:xfrm>
        </p:spPr>
        <p:txBody>
          <a:bodyPr/>
          <a:lstStyle/>
          <a:p>
            <a:r>
              <a:rPr lang="de-DE" sz="2800" b="1" dirty="0"/>
              <a:t>Private </a:t>
            </a:r>
            <a:r>
              <a:rPr lang="de-DE" sz="2800" b="1" dirty="0" smtClean="0"/>
              <a:t>Förderung - Möglichkeiten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822564" y="1992846"/>
            <a:ext cx="10529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/>
              <a:t>Gefördert werden können nach aktueller Richtlinie (01.01.2023):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b="1" dirty="0"/>
              <a:t>Umnutzung, </a:t>
            </a:r>
            <a:r>
              <a:rPr lang="de-DE" sz="2200" b="1" dirty="0" smtClean="0"/>
              <a:t>Sanierung </a:t>
            </a:r>
            <a:r>
              <a:rPr lang="de-DE" sz="2200" b="1" dirty="0"/>
              <a:t>und Neubau von Gebäuden und Hof-, Garten- und </a:t>
            </a:r>
            <a:r>
              <a:rPr lang="de-DE" sz="2200" b="1" dirty="0" smtClean="0"/>
              <a:t>Grünflächen</a:t>
            </a:r>
          </a:p>
          <a:p>
            <a:pPr marL="903288" indent="-547688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 smtClean="0"/>
              <a:t>Umnutzung</a:t>
            </a:r>
            <a:r>
              <a:rPr lang="de-DE" sz="2200" dirty="0"/>
              <a:t>, Sanierung, Erweiterung und Neubau von Wohn-, Büro-, Wirtschafts- und Nebengebäuden im Ortskern (Außensanierung und </a:t>
            </a:r>
            <a:r>
              <a:rPr lang="de-DE" sz="2200" dirty="0" smtClean="0"/>
              <a:t>-gestaltung</a:t>
            </a:r>
            <a:r>
              <a:rPr lang="de-DE" sz="2200" dirty="0"/>
              <a:t>) </a:t>
            </a:r>
            <a:r>
              <a:rPr lang="de-DE" sz="2200" dirty="0" smtClean="0"/>
              <a:t>sowie</a:t>
            </a:r>
          </a:p>
          <a:p>
            <a:pPr marL="903288" indent="-547688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200" dirty="0" smtClean="0"/>
              <a:t>Wohnraumschaffung </a:t>
            </a:r>
            <a:r>
              <a:rPr lang="de-DE" sz="2200" dirty="0"/>
              <a:t>und Verbesserung der Wohnqualität (Außen- und </a:t>
            </a:r>
            <a:r>
              <a:rPr lang="de-DE" sz="2200" dirty="0" smtClean="0"/>
              <a:t>Innensanierung) Erweiterung </a:t>
            </a:r>
            <a:r>
              <a:rPr lang="de-DE" sz="2200" dirty="0"/>
              <a:t>und Neuanlage von privaten Hof-, Garten-, </a:t>
            </a:r>
            <a:r>
              <a:rPr lang="de-DE" sz="2200" dirty="0" smtClean="0"/>
              <a:t>Grünflächen</a:t>
            </a:r>
            <a:endParaRPr lang="de-DE" sz="2200" dirty="0"/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9750" algn="l"/>
                <a:tab pos="714375" algn="l"/>
              </a:tabLst>
            </a:pPr>
            <a:r>
              <a:rPr lang="de-DE" sz="2200" b="1" dirty="0" smtClean="0"/>
              <a:t>Städtebaulich </a:t>
            </a:r>
            <a:r>
              <a:rPr lang="de-DE" sz="2200" b="1" dirty="0"/>
              <a:t>verträglicher Rückbau (mit anschließender Nachnutzung) </a:t>
            </a:r>
          </a:p>
          <a:p>
            <a:pPr>
              <a:tabLst>
                <a:tab pos="539750" algn="l"/>
                <a:tab pos="714375" algn="l"/>
              </a:tabLst>
            </a:pPr>
            <a:endParaRPr lang="de-DE" sz="2400" b="1" dirty="0" smtClean="0"/>
          </a:p>
          <a:p>
            <a:pPr marL="358775" indent="-360000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de-DE" sz="2200" dirty="0" smtClean="0"/>
              <a:t>Für </a:t>
            </a:r>
            <a:r>
              <a:rPr lang="de-DE" sz="2200" u="sng" dirty="0" smtClean="0"/>
              <a:t>denkmalgeschützte</a:t>
            </a:r>
            <a:r>
              <a:rPr lang="de-DE" sz="2200" dirty="0" smtClean="0"/>
              <a:t> </a:t>
            </a:r>
            <a:r>
              <a:rPr lang="de-DE" sz="2200" dirty="0"/>
              <a:t>Objekte </a:t>
            </a:r>
            <a:r>
              <a:rPr lang="de-DE" sz="2200" dirty="0" smtClean="0"/>
              <a:t>kann </a:t>
            </a:r>
            <a:r>
              <a:rPr lang="de-DE" sz="2200" u="sng" dirty="0" smtClean="0"/>
              <a:t>ab sofort</a:t>
            </a:r>
            <a:r>
              <a:rPr lang="de-DE" sz="2200" dirty="0" smtClean="0"/>
              <a:t> eine Förderung beantragt werden, </a:t>
            </a:r>
          </a:p>
          <a:p>
            <a:pPr>
              <a:tabLst>
                <a:tab pos="361950" algn="l"/>
              </a:tabLst>
            </a:pPr>
            <a:r>
              <a:rPr lang="de-DE" sz="2200" dirty="0" smtClean="0"/>
              <a:t>	für </a:t>
            </a:r>
            <a:r>
              <a:rPr lang="de-DE" sz="2200" u="sng" dirty="0" smtClean="0"/>
              <a:t>alle anderen Maßnahmen</a:t>
            </a:r>
            <a:r>
              <a:rPr lang="de-DE" sz="2200" dirty="0" smtClean="0"/>
              <a:t> kann erst </a:t>
            </a:r>
            <a:r>
              <a:rPr lang="de-DE" sz="2200" u="sng" dirty="0" smtClean="0"/>
              <a:t>nach Abnahme des IKEKs</a:t>
            </a:r>
            <a:r>
              <a:rPr lang="de-DE" sz="2200" dirty="0" smtClean="0"/>
              <a:t> eine Förderung 		beantragt werden.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91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Hochtaunuskrei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004B95"/>
      </a:accent1>
      <a:accent2>
        <a:srgbClr val="FED500"/>
      </a:accent2>
      <a:accent3>
        <a:srgbClr val="71717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C34CE30-BD71-4E41-99B1-0400B12AC249}" vid="{CFBBEF78-9D74-47A0-84DC-057DAF372AE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Hochtaunuskreis Mastertemplate</Template>
  <TotalTime>0</TotalTime>
  <Words>623</Words>
  <Application>Microsoft Office PowerPoint</Application>
  <PresentationFormat>Breitbild</PresentationFormat>
  <Paragraphs>98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Cengiz Altinay</dc:creator>
  <cp:lastModifiedBy>Simon-Lange, Alexandra</cp:lastModifiedBy>
  <cp:revision>96</cp:revision>
  <dcterms:created xsi:type="dcterms:W3CDTF">2022-10-13T05:33:55Z</dcterms:created>
  <dcterms:modified xsi:type="dcterms:W3CDTF">2023-06-20T04:45:54Z</dcterms:modified>
</cp:coreProperties>
</file>